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0" r:id="rId4"/>
    <p:sldId id="295" r:id="rId5"/>
    <p:sldId id="296" r:id="rId6"/>
    <p:sldId id="298" r:id="rId7"/>
    <p:sldId id="299" r:id="rId8"/>
    <p:sldId id="300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5" r:id="rId22"/>
    <p:sldId id="314" r:id="rId23"/>
    <p:sldId id="316" r:id="rId24"/>
    <p:sldId id="317" r:id="rId25"/>
    <p:sldId id="318" r:id="rId26"/>
    <p:sldId id="319" r:id="rId27"/>
    <p:sldId id="302" r:id="rId28"/>
    <p:sldId id="258" r:id="rId29"/>
    <p:sldId id="259" r:id="rId30"/>
    <p:sldId id="297" r:id="rId31"/>
    <p:sldId id="261" r:id="rId32"/>
    <p:sldId id="262" r:id="rId33"/>
    <p:sldId id="263" r:id="rId34"/>
    <p:sldId id="281" r:id="rId35"/>
    <p:sldId id="285" r:id="rId36"/>
    <p:sldId id="294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Default Section" id="{D735AB7A-6898-B048-8524-97366584DD64}">
          <p14:sldIdLst>
            <p14:sldId id="256"/>
            <p14:sldId id="257"/>
            <p14:sldId id="260"/>
            <p14:sldId id="295"/>
            <p14:sldId id="296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02"/>
            <p14:sldId id="258"/>
            <p14:sldId id="259"/>
            <p14:sldId id="297"/>
            <p14:sldId id="261"/>
            <p14:sldId id="262"/>
            <p14:sldId id="263"/>
            <p14:sldId id="281"/>
            <p14:sldId id="285"/>
            <p14:sldId id="294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136" y="-70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191344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aws.amazon.com/ec2/pricing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8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</a:t>
            </a:r>
            <a:r>
              <a:rPr dirty="0" smtClean="0"/>
              <a:t>COURSE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45" y="1024312"/>
            <a:ext cx="7119958" cy="4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3022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790450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9846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2" y="0"/>
            <a:ext cx="4833075" cy="52578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90811" y="3853971"/>
            <a:ext cx="1181600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9162" y="3448732"/>
            <a:ext cx="3458618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FF0000"/>
                </a:solidFill>
                <a:latin typeface="+mn-lt"/>
              </a:rPr>
              <a:t>Double check this to avoid being charged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4472411" y="3853971"/>
            <a:ext cx="706751" cy="15460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62452112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Secure Shell </a:t>
            </a:r>
            <a:r>
              <a:rPr lang="en-US" dirty="0" err="1" smtClean="0"/>
              <a:t>Keypair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20" y="983297"/>
            <a:ext cx="6845390" cy="41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32334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74964"/>
          </a:xfrm>
        </p:spPr>
        <p:txBody>
          <a:bodyPr/>
          <a:lstStyle/>
          <a:p>
            <a:r>
              <a:rPr lang="en-US" dirty="0" smtClean="0"/>
              <a:t>Done!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211449"/>
            <a:ext cx="9232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53404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About your secure shell </a:t>
            </a:r>
            <a:r>
              <a:rPr lang="en-US" dirty="0" err="1" smtClean="0"/>
              <a:t>keypair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-----BEGIN RSA PRIVATE KEY-----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MIIEowIBAAKCAQEAlq39jNg2bP6TRhr1HecxPiaSRnOhGehghxjgkzUn93dFlzBL+7U8P00+JoL</a:t>
            </a:r>
            <a:r>
              <a:rPr lang="en-US" sz="1200" b="0" dirty="0" smtClean="0">
                <a:latin typeface="Courier New"/>
                <a:cs typeface="Courier New"/>
              </a:rPr>
              <a:t>+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 smtClean="0">
                <a:latin typeface="Courier New"/>
                <a:cs typeface="Courier New"/>
              </a:rPr>
              <a:t>mIotp</a:t>
            </a:r>
            <a:r>
              <a:rPr lang="en-US" sz="1200" b="0" dirty="0">
                <a:latin typeface="Courier New"/>
                <a:cs typeface="Courier New"/>
              </a:rPr>
              <a:t>+WmqtF6Hh1fjP57r4Iu9JIJrImuLv/a1xrzv4/wKjs1PX7zs1DYUHjvfaBehYWle8+Fv2Sk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mAud+3E4ldtUb9mBsXa200cmctOI/UU6Dh/XUpyNndSshOtlJ0TGzYAgKdQ3wdX2rwuXP+ii6++</a:t>
            </a:r>
            <a:r>
              <a:rPr lang="en-US" sz="1200" b="0" dirty="0" smtClean="0">
                <a:latin typeface="Courier New"/>
                <a:cs typeface="Courier New"/>
              </a:rPr>
              <a:t>h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BjDo8FX9fdSZPx39deknsK4NSXoEzEUWMgSmlW9E0r4iewKBgHuUI0PxzGiYwIwvHeTDcBV9WFsR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77H5gXhDeoLcSHmA3rSGqShS/mL+iVTeQnz1sVJSAanvLEIDxlIpI3Rlc/yLiWxj42AtJ71K/L6n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YTjOo11fU4XGGfytaXvdRAPv/1Pk8VtRk+EJM15q4WydIOUIZLI3jSOOkNSVIsBvvCcZ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200" b="0" dirty="0">
                <a:latin typeface="Courier New"/>
                <a:cs typeface="Courier New"/>
              </a:rPr>
              <a:t>-----END RSA PRIVATE KEY----</a:t>
            </a:r>
            <a:r>
              <a:rPr lang="en-US" sz="1200" b="0" dirty="0" smtClean="0">
                <a:latin typeface="Courier New"/>
                <a:cs typeface="Courier New"/>
              </a:rPr>
              <a:t>-</a:t>
            </a:r>
          </a:p>
          <a:p>
            <a:pPr marL="40639" indent="0">
              <a:lnSpc>
                <a:spcPct val="100000"/>
              </a:lnSpc>
              <a:buNone/>
            </a:pPr>
            <a:endParaRPr lang="en-US" sz="12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endParaRPr lang="en-US" sz="1200" b="0" dirty="0">
              <a:latin typeface="Courier New"/>
              <a:cs typeface="Courier New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68153" y="3103533"/>
            <a:ext cx="8426769" cy="1258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dirty="0" smtClean="0"/>
              <a:t>Use instead of passwords to access Linux systems</a:t>
            </a:r>
          </a:p>
          <a:p>
            <a:r>
              <a:rPr lang="en-US" dirty="0" smtClean="0"/>
              <a:t>Decodes Administrator password on Windows</a:t>
            </a:r>
          </a:p>
          <a:p>
            <a:r>
              <a:rPr lang="en-US" dirty="0" smtClean="0"/>
              <a:t>Can also be used for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73308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904374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69746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61015" cy="52578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96328" y="2572983"/>
            <a:ext cx="1181600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4679" y="2344715"/>
            <a:ext cx="3058909" cy="456535"/>
          </a:xfrm>
          <a:prstGeom prst="rect">
            <a:avLst/>
          </a:prstGeom>
          <a:solidFill>
            <a:schemeClr val="bg2">
              <a:alpha val="78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accent5"/>
                </a:solidFill>
                <a:latin typeface="+mn-lt"/>
              </a:rPr>
              <a:t>The file you downloaded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3577929" y="2572983"/>
            <a:ext cx="706750" cy="154601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26541231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734"/>
            <a:ext cx="5497964" cy="354615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flipV="1">
            <a:off x="793717" y="3898127"/>
            <a:ext cx="2353536" cy="938632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3717" y="474821"/>
            <a:ext cx="3058909" cy="1164421"/>
          </a:xfrm>
          <a:prstGeom prst="rect">
            <a:avLst/>
          </a:prstGeom>
          <a:solidFill>
            <a:schemeClr val="bg2">
              <a:alpha val="78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accent5"/>
                </a:solidFill>
                <a:latin typeface="+mn-lt"/>
              </a:rPr>
              <a:t>Set up a remote desktop connection with this information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107831" y="1849057"/>
            <a:ext cx="277455" cy="204907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786" y="0"/>
            <a:ext cx="4385465" cy="5257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852626" y="474821"/>
            <a:ext cx="1009160" cy="220882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72452608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Congratulations!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successfully launched and connected to a very small and underpowered Windows server instance</a:t>
            </a:r>
          </a:p>
          <a:p>
            <a:r>
              <a:rPr lang="en-US" dirty="0" smtClean="0"/>
              <a:t>You can start any Windows application</a:t>
            </a:r>
          </a:p>
          <a:p>
            <a:r>
              <a:rPr lang="en-US" dirty="0" smtClean="0"/>
              <a:t>You can download </a:t>
            </a:r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Disconnect and re-connect at any time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will probably be too slow and painful to use, so you will need to order a more expensive system (t2.medium is the smallest useful system)</a:t>
            </a:r>
          </a:p>
          <a:p>
            <a:r>
              <a:rPr lang="en-US" dirty="0" smtClean="0"/>
              <a:t>If you want it for a whole month, it’s cheaper to sign up to Amazon Workspaces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26031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FontTx/>
              <a:buAutoNum type="arabicPeriod"/>
            </a:pPr>
            <a:r>
              <a:rPr lang="en-AU" dirty="0" smtClean="0"/>
              <a:t>Downloads:</a:t>
            </a:r>
          </a:p>
          <a:p>
            <a:pPr marL="498828" lvl="1" indent="-352777">
              <a:buSzPct val="100000"/>
            </a:pPr>
            <a:r>
              <a:rPr lang="en-AU" b="0" dirty="0" smtClean="0"/>
              <a:t>Windows users: </a:t>
            </a:r>
          </a:p>
          <a:p>
            <a:pPr marL="644878" lvl="2" indent="-352777">
              <a:buSzPct val="100000"/>
            </a:pPr>
            <a:r>
              <a:rPr lang="en-AU" b="0" dirty="0" err="1" smtClean="0"/>
              <a:t>PuTTY</a:t>
            </a:r>
            <a:r>
              <a:rPr lang="en-AU" b="0" dirty="0"/>
              <a:t>: http://</a:t>
            </a:r>
            <a:r>
              <a:rPr lang="en-AU" b="0" dirty="0" err="1"/>
              <a:t>www.chiark.greenend.org.uk</a:t>
            </a:r>
            <a:r>
              <a:rPr lang="en-AU" b="0" dirty="0"/>
              <a:t>/~</a:t>
            </a:r>
            <a:r>
              <a:rPr lang="en-AU" b="0" dirty="0" err="1"/>
              <a:t>sgtatham</a:t>
            </a:r>
            <a:r>
              <a:rPr lang="en-AU" b="0" dirty="0"/>
              <a:t>/putty/</a:t>
            </a:r>
            <a:endParaRPr lang="en-AU" b="0" dirty="0" smtClean="0"/>
          </a:p>
          <a:p>
            <a:pPr marL="498828" lvl="1" indent="-352777">
              <a:buSzPct val="100000"/>
            </a:pPr>
            <a:r>
              <a:rPr lang="en-AU" b="0" dirty="0" err="1" smtClean="0"/>
              <a:t>MacOS</a:t>
            </a:r>
            <a:r>
              <a:rPr lang="en-AU" b="0" dirty="0" smtClean="0"/>
              <a:t> users:</a:t>
            </a:r>
          </a:p>
          <a:p>
            <a:pPr marL="644878" lvl="2" indent="-352777">
              <a:buSzPct val="100000"/>
            </a:pPr>
            <a:r>
              <a:rPr lang="en-AU" b="0" dirty="0" smtClean="0"/>
              <a:t>Microsoft Remote Desktop Client (or equivalent)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AU" dirty="0" smtClean="0"/>
              <a:t>AWS EC2</a:t>
            </a:r>
            <a:endParaRPr lang="en-AU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 smtClean="0"/>
              <a:t>Spark</a:t>
            </a:r>
            <a:endParaRPr lang="en-AU" dirty="0" smtClean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 smtClean="0"/>
              <a:t>Lab</a:t>
            </a:r>
            <a:endParaRPr lang="en-AU" dirty="0" smtClean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 smtClean="0"/>
              <a:t>Real </a:t>
            </a:r>
            <a:r>
              <a:rPr dirty="0"/>
              <a:t>World </a:t>
            </a:r>
            <a:r>
              <a:rPr dirty="0" smtClean="0"/>
              <a:t>Problem</a:t>
            </a:r>
            <a:endParaRPr lang="en-AU" dirty="0" smtClean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dirty="0" smtClean="0"/>
              <a:t>Review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You don’t want to be charged for this, so destroy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" y="983297"/>
            <a:ext cx="6756400" cy="37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83345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EC2 (Linux)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539219235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58405"/>
          </a:xfrm>
        </p:spPr>
        <p:txBody>
          <a:bodyPr/>
          <a:lstStyle/>
          <a:p>
            <a:r>
              <a:rPr lang="en-US" dirty="0" smtClean="0"/>
              <a:t>Creating a Linux virtual machine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will need a security group</a:t>
            </a:r>
          </a:p>
          <a:p>
            <a:pPr lvl="1"/>
            <a:r>
              <a:rPr lang="en-US" dirty="0" smtClean="0"/>
              <a:t>Allow port 22 (secure shell) inbound</a:t>
            </a:r>
          </a:p>
          <a:p>
            <a:r>
              <a:rPr lang="en-US" dirty="0" smtClean="0"/>
              <a:t>You might want to add extra storage</a:t>
            </a:r>
          </a:p>
          <a:p>
            <a:r>
              <a:rPr lang="en-US" dirty="0" smtClean="0"/>
              <a:t>Can choose many distributions</a:t>
            </a:r>
          </a:p>
          <a:p>
            <a:pPr lvl="1"/>
            <a:r>
              <a:rPr lang="en-US" dirty="0" smtClean="0"/>
              <a:t>We will use the Amazon-provided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96866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30639"/>
          </a:xfrm>
        </p:spPr>
        <p:txBody>
          <a:bodyPr/>
          <a:lstStyle/>
          <a:p>
            <a:r>
              <a:rPr lang="en-US" dirty="0" smtClean="0"/>
              <a:t>The default launcher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584"/>
            <a:ext cx="9363075" cy="26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69409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363075" cy="48172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835" y="2891059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7990475" y="1723264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1430410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4201"/>
          <a:stretch/>
        </p:blipFill>
        <p:spPr>
          <a:xfrm>
            <a:off x="0" y="0"/>
            <a:ext cx="7740054" cy="345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18116"/>
            <a:ext cx="7740054" cy="9621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911" y="3509734"/>
            <a:ext cx="5757385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They get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bigger… and more expensive…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92052" y="4773172"/>
            <a:ext cx="1153150" cy="484628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333117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Pricing - </a:t>
            </a:r>
            <a:r>
              <a:rPr lang="en-US" dirty="0">
                <a:hlinkClick r:id="rId2"/>
              </a:rPr>
              <a:t>https://aws.amazon.com/ec2/pricing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(USD)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9907" b="-9907"/>
          <a:stretch/>
        </p:blipFill>
        <p:spPr>
          <a:xfrm>
            <a:off x="468153" y="1025291"/>
            <a:ext cx="5280884" cy="362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25" y="4361397"/>
            <a:ext cx="5147185" cy="88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82037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sudo</a:t>
            </a:r>
            <a:r>
              <a:rPr lang="en-US" dirty="0" smtClean="0"/>
              <a:t> apt-get install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smtClean="0"/>
              <a:t>python-</a:t>
            </a:r>
            <a:r>
              <a:rPr lang="en-US" dirty="0" err="1" smtClean="0"/>
              <a:t>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5906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IT AND WHY USE IT?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9387" indent="-138747">
              <a:spcBef>
                <a:spcPts val="1200"/>
              </a:spcBef>
            </a:pPr>
            <a:r>
              <a:rPr sz="1900"/>
              <a:t>EC2</a:t>
            </a:r>
          </a:p>
          <a:p>
            <a:pPr marL="179387" indent="-138747">
              <a:spcBef>
                <a:spcPts val="1200"/>
              </a:spcBef>
            </a:pPr>
            <a:r>
              <a:rPr sz="1900"/>
              <a:t>RDS</a:t>
            </a:r>
          </a:p>
          <a:p>
            <a:pPr marL="179387" indent="-138747">
              <a:spcBef>
                <a:spcPts val="1200"/>
              </a:spcBef>
            </a:pPr>
            <a:r>
              <a:rPr sz="1900"/>
              <a:t>mongoDB</a:t>
            </a:r>
          </a:p>
          <a:p>
            <a:pPr marL="179387" indent="-138747">
              <a:spcBef>
                <a:spcPts val="1200"/>
              </a:spcBef>
            </a:pPr>
            <a:r>
              <a:rPr sz="1900"/>
              <a:t>Redshift</a:t>
            </a:r>
          </a:p>
          <a:p>
            <a:pPr marL="179387" indent="-138747">
              <a:spcBef>
                <a:spcPts val="1200"/>
              </a:spcBef>
            </a:pPr>
            <a:r>
              <a:rPr sz="1900"/>
              <a:t>Spark</a:t>
            </a:r>
          </a:p>
        </p:txBody>
      </p:sp>
      <p:pic>
        <p:nvPicPr>
          <p:cNvPr id="1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9268" y="1077827"/>
            <a:ext cx="1574145" cy="1681556"/>
          </a:xfrm>
          <a:prstGeom prst="rect">
            <a:avLst/>
          </a:prstGeom>
          <a:ln w="25400"/>
        </p:spPr>
      </p:pic>
      <p:pic>
        <p:nvPicPr>
          <p:cNvPr id="1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9376" y="1077827"/>
            <a:ext cx="1366712" cy="1681556"/>
          </a:xfrm>
          <a:prstGeom prst="rect">
            <a:avLst/>
          </a:prstGeom>
          <a:ln w="25400"/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9628" y="2935202"/>
            <a:ext cx="1693425" cy="1984545"/>
          </a:xfrm>
          <a:prstGeom prst="rect">
            <a:avLst/>
          </a:prstGeom>
          <a:ln w="25400"/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9376" y="3157299"/>
            <a:ext cx="1366712" cy="1540351"/>
          </a:xfrm>
          <a:prstGeom prst="rect">
            <a:avLst/>
          </a:prstGeom>
          <a:ln w="25400"/>
        </p:spPr>
      </p:pic>
      <p:pic>
        <p:nvPicPr>
          <p:cNvPr id="202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75487" y="2490787"/>
            <a:ext cx="1943101" cy="1016001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AWS - SPARK - JUPYTER</a:t>
            </a:r>
          </a:p>
        </p:txBody>
      </p:sp>
      <p:pic>
        <p:nvPicPr>
          <p:cNvPr id="2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000" y="1403647"/>
            <a:ext cx="1171825" cy="1171824"/>
          </a:xfrm>
          <a:prstGeom prst="rect">
            <a:avLst/>
          </a:prstGeom>
          <a:ln w="25400"/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8343" y="1163693"/>
            <a:ext cx="1651732" cy="1651732"/>
          </a:xfrm>
          <a:prstGeom prst="rect">
            <a:avLst/>
          </a:prstGeom>
          <a:ln w="25400"/>
        </p:spPr>
      </p:pic>
      <p:pic>
        <p:nvPicPr>
          <p:cNvPr id="21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6959" y="1153576"/>
            <a:ext cx="1990215" cy="2127787"/>
          </a:xfrm>
          <a:prstGeom prst="rect">
            <a:avLst/>
          </a:prstGeom>
          <a:ln w="25400"/>
        </p:spPr>
      </p:pic>
      <p:pic>
        <p:nvPicPr>
          <p:cNvPr id="21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7687" y="3683000"/>
            <a:ext cx="1943101" cy="1016000"/>
          </a:xfrm>
          <a:prstGeom prst="rect">
            <a:avLst/>
          </a:prstGeom>
          <a:ln w="25400"/>
        </p:spPr>
      </p:pic>
      <p:pic>
        <p:nvPicPr>
          <p:cNvPr id="21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08487" y="3270250"/>
            <a:ext cx="4406901" cy="18415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Amazon Web Services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NO-SQL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789618831"/>
      </p:ext>
    </p:extLst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Traditional rows and columns data</a:t>
            </a:r>
          </a:p>
          <a:p>
            <a:pPr>
              <a:spcBef>
                <a:spcPts val="1200"/>
              </a:spcBef>
            </a:pPr>
            <a:r>
              <a:t>Strict structure / Primary Keys</a:t>
            </a:r>
          </a:p>
          <a:p>
            <a:pPr>
              <a:spcBef>
                <a:spcPts val="1200"/>
              </a:spcBef>
            </a:pPr>
            <a:r>
              <a:t>Entire column for each feature </a:t>
            </a:r>
          </a:p>
          <a:p>
            <a:pPr>
              <a:spcBef>
                <a:spcPts val="1200"/>
              </a:spcBef>
            </a:pPr>
            <a:r>
              <a:t>Industry standard</a:t>
            </a:r>
          </a:p>
        </p:txBody>
      </p:sp>
      <p:sp>
        <p:nvSpPr>
          <p:cNvPr id="228" name="Shape 228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No well defined data structure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Works better for unstructured data 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Cheaper hardware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Popular among Startups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- Examples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MySQL</a:t>
            </a:r>
          </a:p>
          <a:p>
            <a:pPr>
              <a:spcBef>
                <a:spcPts val="1200"/>
              </a:spcBef>
            </a:pPr>
            <a:r>
              <a:t>Oracle</a:t>
            </a:r>
          </a:p>
          <a:p>
            <a:pPr>
              <a:spcBef>
                <a:spcPts val="1200"/>
              </a:spcBef>
            </a:pPr>
            <a:r>
              <a:t>Postgres</a:t>
            </a:r>
          </a:p>
          <a:p>
            <a:pPr>
              <a:spcBef>
                <a:spcPts val="1200"/>
              </a:spcBef>
            </a:pPr>
            <a:r>
              <a:t>SQLite</a:t>
            </a:r>
          </a:p>
          <a:p>
            <a:pPr>
              <a:spcBef>
                <a:spcPts val="1200"/>
              </a:spcBef>
            </a:pPr>
            <a:r>
              <a:t>SQLServer</a:t>
            </a:r>
          </a:p>
          <a:p>
            <a:pPr>
              <a:spcBef>
                <a:spcPts val="1200"/>
              </a:spcBef>
            </a:pPr>
            <a:r>
              <a:t>Redshift</a:t>
            </a:r>
          </a:p>
        </p:txBody>
      </p:sp>
      <p:sp>
        <p:nvSpPr>
          <p:cNvPr id="237" name="Shape 237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MongoDB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CouchDB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Redis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Cassandra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Neo4j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HBase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SQL/NoSQL - Examples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33648" cy="403098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SzTx/>
              <a:buFontTx/>
              <a:buNone/>
              <a:defRPr sz="2300"/>
            </a:pPr>
            <a:r>
              <a:t>SQL</a:t>
            </a:r>
          </a:p>
          <a:p>
            <a:pPr>
              <a:spcBef>
                <a:spcPts val="1200"/>
              </a:spcBef>
            </a:pPr>
            <a:r>
              <a:t>MySQL</a:t>
            </a:r>
          </a:p>
          <a:p>
            <a:pPr>
              <a:spcBef>
                <a:spcPts val="1200"/>
              </a:spcBef>
            </a:pPr>
            <a:r>
              <a:t>Oracle</a:t>
            </a:r>
          </a:p>
          <a:p>
            <a:pPr>
              <a:spcBef>
                <a:spcPts val="1200"/>
              </a:spcBef>
            </a:pPr>
            <a:r>
              <a:t>Postgres</a:t>
            </a:r>
          </a:p>
          <a:p>
            <a:pPr>
              <a:spcBef>
                <a:spcPts val="1200"/>
              </a:spcBef>
            </a:pPr>
            <a:r>
              <a:t>SQLite</a:t>
            </a:r>
          </a:p>
          <a:p>
            <a:pPr>
              <a:spcBef>
                <a:spcPts val="1200"/>
              </a:spcBef>
            </a:pPr>
            <a:r>
              <a:t>SQLServer</a:t>
            </a:r>
          </a:p>
          <a:p>
            <a:pPr>
              <a:spcBef>
                <a:spcPts val="1200"/>
              </a:spcBef>
            </a:pPr>
            <a:r>
              <a:t>Redshift</a:t>
            </a:r>
          </a:p>
        </p:txBody>
      </p:sp>
      <p:sp>
        <p:nvSpPr>
          <p:cNvPr id="246" name="Shape 246"/>
          <p:cNvSpPr/>
          <p:nvPr/>
        </p:nvSpPr>
        <p:spPr>
          <a:xfrm>
            <a:off x="4951253" y="983297"/>
            <a:ext cx="3933648" cy="40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NoSQL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MongoDB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CouchDB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Redis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Cassandra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Neo4j</a:t>
            </a:r>
          </a:p>
          <a:p>
            <a:pPr marL="186689" indent="-146050" algn="l">
              <a:lnSpc>
                <a:spcPts val="2400"/>
              </a:lnSpc>
              <a:spcBef>
                <a:spcPts val="1200"/>
              </a:spcBef>
              <a:buSzPct val="69000"/>
              <a:buFont typeface="Lucida Grande"/>
              <a:buChar char="‣"/>
              <a:defRPr sz="2000"/>
            </a:pPr>
            <a:r>
              <a:t>HBase</a:t>
            </a:r>
          </a:p>
        </p:txBody>
      </p:sp>
      <p:pic>
        <p:nvPicPr>
          <p:cNvPr id="2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425" y="-419493"/>
            <a:ext cx="9441925" cy="6096786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3893" y="-100642"/>
            <a:ext cx="10710861" cy="5459084"/>
          </a:xfrm>
          <a:prstGeom prst="rect">
            <a:avLst/>
          </a:prstGeom>
          <a:ln w="25400"/>
        </p:spPr>
      </p:pic>
      <p:sp>
        <p:nvSpPr>
          <p:cNvPr id="379" name="Shape 3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1" name="Shape 381"/>
          <p:cNvSpPr>
            <a:spLocks noGrp="1"/>
          </p:cNvSpPr>
          <p:nvPr>
            <p:ph type="title" idx="4294967295"/>
          </p:nvPr>
        </p:nvSpPr>
        <p:spPr>
          <a:xfrm>
            <a:off x="468312" y="681831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LAB</a:t>
            </a:r>
          </a:p>
        </p:txBody>
      </p:sp>
      <p:sp>
        <p:nvSpPr>
          <p:cNvPr id="382" name="Shape 38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8" name="Shape 40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4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0891" y="549564"/>
            <a:ext cx="4661293" cy="4158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34031"/>
          </a:xfrm>
        </p:spPr>
        <p:txBody>
          <a:bodyPr/>
          <a:lstStyle/>
          <a:p>
            <a:r>
              <a:rPr lang="en-US" dirty="0" smtClean="0"/>
              <a:t>Containers </a:t>
            </a:r>
            <a:r>
              <a:rPr lang="en-US" dirty="0" err="1" smtClean="0"/>
              <a:t>vs</a:t>
            </a:r>
            <a:r>
              <a:rPr lang="en-US" dirty="0" smtClean="0"/>
              <a:t> Virtual Machines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255" b="13680"/>
          <a:stretch/>
        </p:blipFill>
        <p:spPr>
          <a:xfrm>
            <a:off x="468153" y="1476000"/>
            <a:ext cx="81026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8444"/>
      </p:ext>
    </p:extLst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5" name="Shape 4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- WHAT IS IT?</a:t>
            </a:r>
          </a:p>
        </p:txBody>
      </p:sp>
      <p:sp>
        <p:nvSpPr>
          <p:cNvPr id="417" name="Shape 417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4923454" cy="403098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t>Docker containers wrap up a piece of software in a complete filesystem that contains everything it needs to run: code, runtime, system tools, system libraries – anything you can install on a server. This guarantees that it will always run the same, regardless of the environment it is running in.</a:t>
            </a:r>
          </a:p>
          <a:p>
            <a:pPr>
              <a:spcBef>
                <a:spcPts val="1200"/>
              </a:spcBef>
            </a:pPr>
            <a:r>
              <a:t>Lightweight</a:t>
            </a:r>
          </a:p>
          <a:p>
            <a:pPr>
              <a:spcBef>
                <a:spcPts val="1200"/>
              </a:spcBef>
            </a:pPr>
            <a:r>
              <a:t>Open</a:t>
            </a:r>
          </a:p>
          <a:p>
            <a:pPr>
              <a:spcBef>
                <a:spcPts val="1200"/>
              </a:spcBef>
            </a:pPr>
            <a:r>
              <a:t>Secure</a:t>
            </a:r>
          </a:p>
        </p:txBody>
      </p:sp>
      <p:pic>
        <p:nvPicPr>
          <p:cNvPr id="4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4437" y="1422400"/>
            <a:ext cx="2540001" cy="24130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4" name="Shape 4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425" name="Shape 4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- HOW DOES IT RELATE TO DATA SCIENCE?</a:t>
            </a:r>
          </a:p>
        </p:txBody>
      </p:sp>
      <p:sp>
        <p:nvSpPr>
          <p:cNvPr id="426" name="Shape 426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4639589" cy="403098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dirty="0"/>
              <a:t>Installing data science software can be a pain because of software dependencies and different OS environments</a:t>
            </a:r>
            <a:r>
              <a:rPr dirty="0" smtClean="0"/>
              <a:t>.</a:t>
            </a:r>
            <a:endParaRPr lang="en-AU" dirty="0" smtClean="0"/>
          </a:p>
          <a:p>
            <a:pPr>
              <a:spcBef>
                <a:spcPts val="1200"/>
              </a:spcBef>
            </a:pPr>
            <a:r>
              <a:rPr dirty="0" smtClean="0"/>
              <a:t>Docker </a:t>
            </a:r>
            <a:r>
              <a:rPr dirty="0"/>
              <a:t>helps solve this </a:t>
            </a:r>
            <a:r>
              <a:rPr dirty="0" smtClean="0"/>
              <a:t>problem</a:t>
            </a:r>
            <a:endParaRPr dirty="0"/>
          </a:p>
        </p:txBody>
      </p:sp>
      <p:pic>
        <p:nvPicPr>
          <p:cNvPr id="4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5545" y="1702055"/>
            <a:ext cx="4331330" cy="1853689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LAB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endParaRPr/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Start a Spark cluster with EMR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Run a notebook in Zepplin and connect to it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Load and analyse data in Spark</a:t>
            </a:r>
          </a:p>
        </p:txBody>
      </p:sp>
      <p:sp>
        <p:nvSpPr>
          <p:cNvPr id="432" name="Shape 43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 Day 1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91339"/>
          </a:xfrm>
        </p:spPr>
        <p:txBody>
          <a:bodyPr/>
          <a:lstStyle/>
          <a:p>
            <a:r>
              <a:rPr lang="en-US" dirty="0" smtClean="0"/>
              <a:t>Amazon Web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308" y="1076838"/>
            <a:ext cx="5297496" cy="4180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152" y="1096792"/>
            <a:ext cx="3054561" cy="39959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You will want to know :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dirty="0" smtClean="0">
                <a:latin typeface="+mn-lt"/>
              </a:rPr>
              <a:t>EC2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S3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dirty="0" smtClean="0">
                <a:latin typeface="+mn-lt"/>
              </a:rPr>
              <a:t>RDS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Machine</a:t>
            </a: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 Learning</a:t>
            </a:r>
          </a:p>
          <a:p>
            <a:pPr marL="342900" lvl="8" indent="-342900" algn="l">
              <a:buFont typeface="Arial"/>
              <a:buChar char="•"/>
            </a:pPr>
            <a:endParaRPr lang="en-US" b="0" baseline="0" dirty="0">
              <a:latin typeface="+mn-lt"/>
            </a:endParaRPr>
          </a:p>
          <a:p>
            <a:pPr lvl="8" indent="0" algn="l"/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You might find helpful: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baseline="0" dirty="0" smtClean="0">
                <a:latin typeface="+mn-lt"/>
              </a:rPr>
              <a:t>Redshift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EMR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baseline="0" dirty="0" smtClean="0">
                <a:latin typeface="+mn-lt"/>
              </a:rPr>
              <a:t>Data</a:t>
            </a:r>
            <a:r>
              <a:rPr lang="en-US" b="0" dirty="0" smtClean="0">
                <a:latin typeface="+mn-lt"/>
              </a:rPr>
              <a:t> pipeline</a:t>
            </a:r>
          </a:p>
          <a:p>
            <a:pPr marL="342900" lvl="8" indent="-342900" algn="l">
              <a:buFont typeface="Arial"/>
              <a:buChar char="•"/>
            </a:pPr>
            <a:r>
              <a:rPr kumimoji="0" lang="en-US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Helvetica"/>
              </a:rPr>
              <a:t>WorkSpaces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47227805"/>
      </p:ext>
    </p:extLst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6" name="Shape 43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Talk through a real problem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Review last week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Questions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Task List</a:t>
            </a:r>
          </a:p>
        </p:txBody>
      </p:sp>
      <p:sp>
        <p:nvSpPr>
          <p:cNvPr id="437" name="Shape 43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 Day 1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1" name="Shape 44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REAL PROBLEMS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</p:txBody>
      </p:sp>
      <p:sp>
        <p:nvSpPr>
          <p:cNvPr id="442" name="Shape 44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 Day 1</a:t>
            </a:r>
          </a:p>
        </p:txBody>
      </p:sp>
      <p:pic>
        <p:nvPicPr>
          <p:cNvPr id="4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0867" y="2237596"/>
            <a:ext cx="2060191" cy="2918604"/>
          </a:xfrm>
          <a:prstGeom prst="rect">
            <a:avLst/>
          </a:prstGeom>
          <a:ln w="25400"/>
        </p:spPr>
      </p:pic>
      <p:pic>
        <p:nvPicPr>
          <p:cNvPr id="44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0406" y="2237596"/>
            <a:ext cx="2060192" cy="2918604"/>
          </a:xfrm>
          <a:prstGeom prst="rect">
            <a:avLst/>
          </a:prstGeom>
          <a:ln w="25400"/>
        </p:spPr>
      </p:pic>
      <p:pic>
        <p:nvPicPr>
          <p:cNvPr id="44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2017" y="2237596"/>
            <a:ext cx="2060191" cy="2918604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9" name="Shape 44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 Day 1</a:t>
            </a:r>
          </a:p>
        </p:txBody>
      </p:sp>
      <p:pic>
        <p:nvPicPr>
          <p:cNvPr id="4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0553" y="1008062"/>
            <a:ext cx="4060669" cy="4110038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4" name="Shape 45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REVIEW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</p:txBody>
      </p:sp>
      <p:sp>
        <p:nvSpPr>
          <p:cNvPr id="455" name="Shape 45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r>
              <a:t>DATA SCIENCE - Week 8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Sign 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 smtClean="0">
                <a:latin typeface="Courier New"/>
                <a:cs typeface="Courier New"/>
              </a:rPr>
              <a:t>http://</a:t>
            </a:r>
            <a:r>
              <a:rPr lang="en-US" b="0" dirty="0" err="1" smtClean="0">
                <a:latin typeface="Courier New"/>
                <a:cs typeface="Courier New"/>
              </a:rPr>
              <a:t>aws.amazon.com</a:t>
            </a:r>
            <a:r>
              <a:rPr lang="en-US" b="0" dirty="0" smtClean="0">
                <a:latin typeface="Courier New"/>
                <a:cs typeface="Courier New"/>
              </a:rPr>
              <a:t>/</a:t>
            </a:r>
            <a:endParaRPr lang="en-US" b="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19622"/>
            <a:ext cx="4743810" cy="3049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693" y="147397"/>
            <a:ext cx="3698695" cy="2901235"/>
          </a:xfrm>
          <a:prstGeom prst="rect">
            <a:avLst/>
          </a:prstGeom>
          <a:ln w="38100" cmpd="sng"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  <p:cxnSp>
        <p:nvCxnSpPr>
          <p:cNvPr id="7" name="Straight Arrow Connector 6"/>
          <p:cNvCxnSpPr/>
          <p:nvPr/>
        </p:nvCxnSpPr>
        <p:spPr>
          <a:xfrm flipV="1">
            <a:off x="3485490" y="1457662"/>
            <a:ext cx="1258321" cy="1657227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61" y="1777905"/>
            <a:ext cx="3099214" cy="3490936"/>
          </a:xfrm>
          <a:prstGeom prst="rect">
            <a:avLst/>
          </a:prstGeom>
          <a:ln>
            <a:solidFill>
              <a:schemeClr val="bg2"/>
            </a:solidFill>
          </a:ln>
          <a:effectLst>
            <a:glow rad="101600">
              <a:schemeClr val="bg2">
                <a:alpha val="75000"/>
              </a:schemeClr>
            </a:glow>
          </a:effectLst>
        </p:spPr>
      </p:pic>
      <p:cxnSp>
        <p:nvCxnSpPr>
          <p:cNvPr id="9" name="Straight Arrow Connector 8"/>
          <p:cNvCxnSpPr/>
          <p:nvPr/>
        </p:nvCxnSpPr>
        <p:spPr>
          <a:xfrm>
            <a:off x="7183388" y="822694"/>
            <a:ext cx="465672" cy="113189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59832734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And then…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Supply credit card details</a:t>
            </a:r>
          </a:p>
          <a:p>
            <a:r>
              <a:rPr lang="en-US" dirty="0" smtClean="0"/>
              <a:t>Get called by Amazon to verify your identity</a:t>
            </a:r>
          </a:p>
          <a:p>
            <a:r>
              <a:rPr lang="en-US" dirty="0" smtClean="0"/>
              <a:t>Choose a support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12811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EC2 (Windows quick start)</a:t>
            </a:r>
            <a:endParaRPr dirty="0"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935331779"/>
      </p:ext>
    </p:extLst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b="0" dirty="0" smtClean="0">
                <a:latin typeface="+mn-lt"/>
              </a:rPr>
              <a:t>EC2 = Elastic Compute Cloud</a:t>
            </a:r>
            <a:endParaRPr lang="en-US" b="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8153" y="1148175"/>
            <a:ext cx="7386638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 smtClean="0">
                <a:latin typeface="+mn-lt"/>
              </a:rPr>
              <a:t>The second Amazon product offered (August 26</a:t>
            </a:r>
            <a:r>
              <a:rPr lang="en-US" b="0" baseline="30000" dirty="0" smtClean="0">
                <a:latin typeface="+mn-lt"/>
              </a:rPr>
              <a:t>th</a:t>
            </a:r>
            <a:r>
              <a:rPr lang="en-US" b="0" dirty="0" smtClean="0">
                <a:latin typeface="+mn-lt"/>
              </a:rPr>
              <a:t>, 2006)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 smtClean="0">
                <a:latin typeface="+mn-lt"/>
              </a:rPr>
              <a:t>First virtual machine rental service to offer per-hour rates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dirty="0" smtClean="0">
                <a:latin typeface="+mn-lt"/>
              </a:rPr>
              <a:t>You can order: virtual machines, storage space, firewalling</a:t>
            </a:r>
          </a:p>
          <a:p>
            <a:pPr marL="342900" lvl="1" indent="-342900" algn="l">
              <a:buFont typeface="Arial"/>
              <a:buChar char="•"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99298476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EC2 = Elastic Compute Cloud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3" y="983297"/>
            <a:ext cx="7872271" cy="406184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81009" y="817174"/>
            <a:ext cx="938654" cy="640489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1138" y="1521571"/>
            <a:ext cx="2321937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Which city?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FF0000"/>
                </a:solidFill>
                <a:latin typeface="+mn-lt"/>
              </a:rPr>
              <a:t>This affects pricing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72214265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758</Words>
  <Application>Microsoft Macintosh PowerPoint</Application>
  <PresentationFormat>Custom</PresentationFormat>
  <Paragraphs>170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White</vt:lpstr>
      <vt:lpstr>DATA SCIENCE 10 WEEK PART TIME COURSE</vt:lpstr>
      <vt:lpstr>AGENDA</vt:lpstr>
      <vt:lpstr>Amazon Web Services</vt:lpstr>
      <vt:lpstr>Amazon Web Services</vt:lpstr>
      <vt:lpstr>Sign up</vt:lpstr>
      <vt:lpstr>And then…</vt:lpstr>
      <vt:lpstr>EC2 (Windows quick start)</vt:lpstr>
      <vt:lpstr>EC2 = Elastic Compute Cloud</vt:lpstr>
      <vt:lpstr>EC2 = Elastic Compute Cloud</vt:lpstr>
      <vt:lpstr>PowerPoint Presentation</vt:lpstr>
      <vt:lpstr>PowerPoint Presentation</vt:lpstr>
      <vt:lpstr>PowerPoint Presentation</vt:lpstr>
      <vt:lpstr>Secure Shell Keypair</vt:lpstr>
      <vt:lpstr>Done!</vt:lpstr>
      <vt:lpstr>About your secure shell keypair</vt:lpstr>
      <vt:lpstr>PowerPoint Presentation</vt:lpstr>
      <vt:lpstr>PowerPoint Presentation</vt:lpstr>
      <vt:lpstr>PowerPoint Presentation</vt:lpstr>
      <vt:lpstr>Congratulations!</vt:lpstr>
      <vt:lpstr>You don’t want to be charged for this, so destroy it</vt:lpstr>
      <vt:lpstr>EC2 (Linux)</vt:lpstr>
      <vt:lpstr>Creating a Linux virtual machine</vt:lpstr>
      <vt:lpstr>The default launcher</vt:lpstr>
      <vt:lpstr>PowerPoint Presentation</vt:lpstr>
      <vt:lpstr>PowerPoint Presentation</vt:lpstr>
      <vt:lpstr>Pricing - https://aws.amazon.com/ec2/pricing/ (USD)</vt:lpstr>
      <vt:lpstr>PowerPoint Presentation</vt:lpstr>
      <vt:lpstr>WHAT IS IT AND WHY USE IT?</vt:lpstr>
      <vt:lpstr>AWS - SPARK - JUPYTER</vt:lpstr>
      <vt:lpstr>NO-SQL</vt:lpstr>
      <vt:lpstr>SQL/NoSQL </vt:lpstr>
      <vt:lpstr>SQL/NoSQL - Examples</vt:lpstr>
      <vt:lpstr>SQL/NoSQL - Examples</vt:lpstr>
      <vt:lpstr>LAB</vt:lpstr>
      <vt:lpstr>PowerPoint Presentation</vt:lpstr>
      <vt:lpstr>Containers vs Virtual Machines</vt:lpstr>
      <vt:lpstr>DOCKER - WHAT IS IT?</vt:lpstr>
      <vt:lpstr>DOCKER - HOW DOES IT RELATE TO DATA SCIENCE?</vt:lpstr>
      <vt:lpstr>LAB  Start a Spark cluster with EMR Run a notebook in Zepplin and connect to it Load and analyse data in Spark</vt:lpstr>
      <vt:lpstr>DISCUSSION TIME  Talk through a real problem Review last week Questions Task List</vt:lpstr>
      <vt:lpstr>REAL PROBLEMS </vt:lpstr>
      <vt:lpstr>PowerPoint Presentation</vt:lpstr>
      <vt:lpstr>REVIEW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</dc:title>
  <cp:lastModifiedBy>Greg Baker</cp:lastModifiedBy>
  <cp:revision>19</cp:revision>
  <dcterms:modified xsi:type="dcterms:W3CDTF">2016-07-17T09:57:33Z</dcterms:modified>
</cp:coreProperties>
</file>